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81" r:id="rId20"/>
    <p:sldId id="274" r:id="rId21"/>
    <p:sldId id="276" r:id="rId22"/>
    <p:sldId id="277" r:id="rId23"/>
    <p:sldId id="275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00A"/>
    <a:srgbClr val="9900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9E182-0C6F-4A4C-AF92-99B881FAE710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9E182-0C6F-4A4C-AF92-99B881FAE710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9E182-0C6F-4A4C-AF92-99B881FAE710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9E182-0C6F-4A4C-AF92-99B881FAE710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9E182-0C6F-4A4C-AF92-99B881FAE710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9E182-0C6F-4A4C-AF92-99B881FAE710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9E182-0C6F-4A4C-AF92-99B881FAE710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9E182-0C6F-4A4C-AF92-99B881FAE710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9E182-0C6F-4A4C-AF92-99B881FAE710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9E182-0C6F-4A4C-AF92-99B881FAE710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9E182-0C6F-4A4C-AF92-99B881FAE710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B9E182-0C6F-4A4C-AF92-99B881FAE710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metodyst.mcfr.ua&#160;&#8250;" TargetMode="External"/><Relationship Id="rId7" Type="http://schemas.openxmlformats.org/officeDocument/2006/relationships/image" Target="../media/image2.png"/><Relationship Id="rId2" Type="http://schemas.openxmlformats.org/officeDocument/2006/relationships/hyperlink" Target="file:///C:\Users\user\Downloads\&#1042;&#1080;&#1082;&#1086;&#1088;&#1080;&#1089;&#1090;&#1072;&#1085;&#1110;%20&#1076;&#1078;&#1077;&#1088;&#1077;&#1083;&#1072;:&#1052;&#1077;&#1090;&#1086;&#1076;&#1080;&#1095;&#1085;&#1110;%20&#1088;&#1077;&#1082;&#1086;&#1084;&#1077;&#1085;&#1076;&#1072;&#1094;&#1110;&#1111;%20&#1097;&#1086;&#1076;&#1086;%20&#1086;&#1088;&#1075;&#1072;&#1085;&#1110;&#1079;&#1072;&#1094;&#1110;&#1111;%20&#1086;&#1089;&#1074;&#1110;&#1090;&#1085;&#1100;&#1086;&#1075;&#1086;%20&#1087;&#1088;&#1086;&#1094;&#1077;&#1089;&#1091;%20&#1091;%202023\2024%20&#1085;.%20&#1088;.%20&#1091;%20&#1079;&#1072;&#1082;&#1083;&#1072;&#1076;&#1072;&#1093;%20&#1076;&#1086;&#1096;&#1082;&#1110;&#1083;&#1100;&#1085;&#1086;&#1111;%20&#1086;&#1089;&#1074;&#1110;&#1090;&#1080;%20%20%20%20%20%20%20%20%20%20%20%20%20%20%20%20%20%20%20%20%20%20%20%20%20%20%20%20%20%20%20%20%20%20%20%20%20%20%20%20%20%20%20%20%20%20&#1055;&#1088;&#1086;&#1092;&#1077;&#1089;&#1110;&#1081;&#1085;&#1080;&#1081;%20&#1087;&#1086;&#1088;&#1090;&#1088;&#1077;&#1090;%20&#1110;&#1085;&#1089;&#1090;&#1088;&#1091;&#1082;&#1090;&#1086;&#1088;&#1072;%20&#1079;%20&#1092;&#1110;&#1079;&#1082;&#1091;&#1083;&#1100;&#1090;&#1091;&#1088;&#1080;MCFRhttps:\emetodyst.mcfr.ua&#160;&#8250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user\Desktop\&#1055;&#1088;&#1086;&#1075;&#1088;&#1072;&#1084;&#1072;%20%22&#1072;&#1076;&#1072;&#1087;&#1090;&#1080;&#1074;&#1085;&#1072;%20&#1092;&#1110;&#1079;&#1080;&#1095;&#1085;&#1072;%20&#1082;&#1091;&#1083;&#1100;&#1090;&#1091;&#1088;&#1072;%22%20%20%20&#1042;&#1089;&#1077;&#1086;&#1089;&#1074;&#1110;&#1090;&#1072;%20%20https:\vseosvita.ua&#160;&#8250;%20library%0d" TargetMode="External"/><Relationship Id="rId5" Type="http://schemas.openxmlformats.org/officeDocument/2006/relationships/hyperlink" Target="https://sqe.gov.ua/poradnik-dlya-direktora-zakladu-doshki/" TargetMode="External"/><Relationship Id="rId4" Type="http://schemas.openxmlformats.org/officeDocument/2006/relationships/hyperlink" Target="file:///C:\Users\user\Downloads\%0d&#1053;&#1072;&#1074;&#1095;&#1072;&#1085;&#1085;&#1103;%20&#1074;%20&#1088;&#1091;&#1089;&#1110;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779912" y="404666"/>
            <a:ext cx="460851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spc="-1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04 вересня 2023 року</a:t>
            </a:r>
          </a:p>
          <a:p>
            <a:pPr algn="ctr"/>
            <a:endParaRPr lang="ru-RU" sz="2400" b="1" spc="-100" dirty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1027" name="Picture 3" descr="C:\Users\metis\Downloads\Ekr_ZPRPP_kurs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2505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006249"/>
            <a:ext cx="6192688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spc="-100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Фаховий</a:t>
            </a:r>
            <a:r>
              <a:rPr lang="ru-RU" sz="2000" spc="-1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модуль для </a:t>
            </a:r>
            <a:r>
              <a:rPr lang="ru-RU" sz="2000" spc="-100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професійної</a:t>
            </a:r>
            <a:r>
              <a:rPr lang="ru-RU" sz="2000" spc="-1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spc="-100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спільноти</a:t>
            </a:r>
            <a:r>
              <a:rPr lang="ru-RU" sz="2000" spc="-1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spc="-100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інструкторів</a:t>
            </a:r>
            <a:r>
              <a:rPr lang="ru-RU" sz="2000" spc="-1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з </a:t>
            </a:r>
            <a:r>
              <a:rPr lang="ru-RU" sz="2000" spc="-100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фізичного</a:t>
            </a:r>
            <a:r>
              <a:rPr lang="ru-RU" sz="2000" spc="-1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spc="-100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виховання</a:t>
            </a:r>
            <a:r>
              <a:rPr lang="ru-RU" sz="2000" spc="-1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та </a:t>
            </a:r>
            <a:r>
              <a:rPr lang="ru-RU" sz="2000" spc="-100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вихователів</a:t>
            </a:r>
            <a:r>
              <a:rPr lang="ru-RU" sz="2000" spc="-1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spc="-100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спеціалізованих</a:t>
            </a:r>
            <a:r>
              <a:rPr lang="ru-RU" sz="2000" spc="-1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spc="-100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груп</a:t>
            </a:r>
            <a:r>
              <a:rPr lang="ru-RU" sz="2000" spc="-1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 (</a:t>
            </a:r>
            <a:r>
              <a:rPr lang="ru-RU" b="1" i="1" spc="-1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для </a:t>
            </a:r>
            <a:r>
              <a:rPr lang="ru-RU" b="1" i="1" spc="-100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дітей</a:t>
            </a:r>
            <a:r>
              <a:rPr lang="ru-RU" b="1" i="1" spc="-1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з </a:t>
            </a:r>
            <a:r>
              <a:rPr lang="ru-RU" b="1" i="1" spc="-100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порушеннями</a:t>
            </a:r>
            <a:r>
              <a:rPr lang="ru-RU" b="1" i="1" spc="-1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опорно-</a:t>
            </a:r>
            <a:r>
              <a:rPr lang="ru-RU" b="1" i="1" spc="-100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рухового</a:t>
            </a:r>
            <a:r>
              <a:rPr lang="ru-RU" b="1" i="1" spc="-1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b="1" i="1" spc="-100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апарату</a:t>
            </a:r>
            <a:r>
              <a:rPr lang="ru-RU" sz="2000" spc="-1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)</a:t>
            </a:r>
          </a:p>
          <a:p>
            <a:pPr algn="ctr"/>
            <a:r>
              <a:rPr lang="ru-RU" sz="2000" spc="-1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ЗДО ВМТГ</a:t>
            </a:r>
            <a:r>
              <a:rPr lang="ru-RU" sz="2000" spc="-1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2000" spc="-1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000" spc="-1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в рамках </a:t>
            </a:r>
            <a:r>
              <a:rPr lang="ru-RU" sz="2000" spc="-100" dirty="0" err="1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освітнього</a:t>
            </a:r>
            <a:r>
              <a:rPr lang="ru-RU" sz="2000" spc="-1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табору </a:t>
            </a:r>
            <a:endParaRPr lang="ru-RU" sz="2000" spc="-100" dirty="0" smtClean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uk-UA" sz="2000" spc="-1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(</a:t>
            </a:r>
            <a:r>
              <a:rPr lang="en-US" sz="2000" spc="-100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VinBOOTEduCamp</a:t>
            </a:r>
            <a:r>
              <a:rPr lang="en-US" sz="2000" spc="-1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2000" spc="-1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- </a:t>
            </a:r>
            <a:r>
              <a:rPr lang="ru-RU" sz="2000" spc="-1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2023)</a:t>
            </a: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uk-UA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uk-UA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uk-UA" sz="2000" b="1" dirty="0" err="1" smtClean="0">
                <a:solidFill>
                  <a:schemeClr val="accent5">
                    <a:lumMod val="75000"/>
                  </a:schemeClr>
                </a:solidFill>
              </a:rPr>
              <a:t>Портфоліо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</a:rPr>
              <a:t>інструктора з фізичного виховання закладу дошкільної освіти як умова професійного 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</a:rPr>
              <a:t>зростання»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2000" spc="-100" dirty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user\Desktop\Новая папка\изображение_viber_2023-06-21_09-07-21-2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05064"/>
            <a:ext cx="1440160" cy="18376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67544" y="5301208"/>
            <a:ext cx="6604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 smtClean="0">
                <a:solidFill>
                  <a:srgbClr val="990099"/>
                </a:solidFill>
              </a:rPr>
              <a:t>Спікер – консультант КУ «ЦПРПП ВМР» Лариса Бондарчук</a:t>
            </a:r>
            <a:endParaRPr lang="ru-RU" sz="1600" i="1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0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92296"/>
            <a:ext cx="8183880" cy="1051560"/>
          </a:xfrm>
        </p:spPr>
        <p:txBody>
          <a:bodyPr/>
          <a:lstStyle/>
          <a:p>
            <a:pPr algn="ctr"/>
            <a:r>
              <a:rPr lang="uk-UA" dirty="0" smtClean="0"/>
              <a:t>Методика «Навчання в русі»</a:t>
            </a:r>
            <a:endParaRPr lang="ru-RU" dirty="0"/>
          </a:p>
        </p:txBody>
      </p:sp>
      <p:pic>
        <p:nvPicPr>
          <p:cNvPr id="4" name="Picture 3" descr="C:\Users\metis\Downloads\Ekr_ZPRPP_kurs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332" y="500286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2856" y="2008684"/>
            <a:ext cx="1847850" cy="2466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616" y="2097670"/>
            <a:ext cx="2466975" cy="1847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4120419"/>
            <a:ext cx="2292829" cy="17174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8757" t="7794" r="9515" b="14270"/>
          <a:stretch/>
        </p:blipFill>
        <p:spPr>
          <a:xfrm>
            <a:off x="2987824" y="4145216"/>
            <a:ext cx="2304257" cy="16458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6029" y="6021288"/>
            <a:ext cx="734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Дидактична модель «навчання в русі» за технологією О.Д. </a:t>
            </a:r>
            <a:r>
              <a:rPr lang="uk-UA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Дубограй</a:t>
            </a:r>
            <a:endParaRPr lang="ru-RU" sz="1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4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332" y="1514509"/>
            <a:ext cx="8677469" cy="107907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ОФОРМЛЕННЯ ПОРТФОЛІО :</a:t>
            </a:r>
            <a:br>
              <a:rPr lang="uk-UA" dirty="0" smtClean="0"/>
            </a:br>
            <a:r>
              <a:rPr lang="uk-UA" dirty="0" smtClean="0"/>
              <a:t>Введення:</a:t>
            </a:r>
            <a:endParaRPr lang="ru-RU" dirty="0"/>
          </a:p>
        </p:txBody>
      </p:sp>
      <p:pic>
        <p:nvPicPr>
          <p:cNvPr id="4" name="Picture 3" descr="C:\Users\metis\Downloads\Ekr_ZPRPP_kurs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332" y="500286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229591"/>
            <a:ext cx="2376264" cy="16369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1112" t="9946" r="8332" b="19684"/>
          <a:stretch/>
        </p:blipFill>
        <p:spPr>
          <a:xfrm>
            <a:off x="5796136" y="2229591"/>
            <a:ext cx="2458804" cy="16109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10854" t="10854" r="10457" b="20406"/>
          <a:stretch/>
        </p:blipFill>
        <p:spPr>
          <a:xfrm>
            <a:off x="4425293" y="4048769"/>
            <a:ext cx="2600245" cy="17036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4034488"/>
            <a:ext cx="2345526" cy="16741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447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8183880" cy="1051560"/>
          </a:xfrm>
        </p:spPr>
        <p:txBody>
          <a:bodyPr/>
          <a:lstStyle/>
          <a:p>
            <a:r>
              <a:rPr lang="uk-UA" dirty="0" smtClean="0"/>
              <a:t>Папка досягнень: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0572" y="2261823"/>
            <a:ext cx="2543175" cy="1800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C:\Users\metis\Downloads\Ekr_ZPRPP_kursy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332" y="500286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2238011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4274056"/>
            <a:ext cx="3505200" cy="1467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59" y="4253975"/>
            <a:ext cx="2376264" cy="1467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9368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8183880" cy="1051560"/>
          </a:xfrm>
        </p:spPr>
        <p:txBody>
          <a:bodyPr/>
          <a:lstStyle/>
          <a:p>
            <a:r>
              <a:rPr lang="uk-UA" dirty="0" smtClean="0"/>
              <a:t>Обов'язкова документація: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332" y="2348880"/>
            <a:ext cx="8187124" cy="326551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  План роботи;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  Листок здоровя дітей;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/>
              <a:t> </a:t>
            </a:r>
            <a:r>
              <a:rPr lang="uk-UA" dirty="0" smtClean="0"/>
              <a:t> Картотека методичних розробок і рухливих ігор;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/>
              <a:t>  </a:t>
            </a:r>
            <a:r>
              <a:rPr lang="uk-UA" dirty="0" smtClean="0"/>
              <a:t>Графік роботи фізкультурної зали затверджений керівником;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  План проведення масових заходів дійств фізкультурно-оздоровчого напряму. </a:t>
            </a:r>
            <a:endParaRPr lang="ru-RU" dirty="0"/>
          </a:p>
        </p:txBody>
      </p:sp>
      <p:pic>
        <p:nvPicPr>
          <p:cNvPr id="4" name="Picture 3" descr="C:\Users\metis\Downloads\Ekr_ZPRPP_kurs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332" y="500286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592" y="2033985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Вимоги до </a:t>
            </a:r>
            <a:r>
              <a:rPr lang="uk-UA" dirty="0" err="1" smtClean="0"/>
              <a:t>самооцінювання</a:t>
            </a:r>
            <a:r>
              <a:rPr lang="uk-UA" dirty="0" smtClean="0"/>
              <a:t> освітньої діяльності та управлінських процесів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3687146"/>
            <a:ext cx="28575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Users\metis\Downloads\Ekr_ZPRPP_kursy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332" y="500286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6800" r="16000"/>
          <a:stretch/>
        </p:blipFill>
        <p:spPr>
          <a:xfrm>
            <a:off x="5364088" y="3371549"/>
            <a:ext cx="1440161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184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074" y="1700808"/>
            <a:ext cx="7859216" cy="122413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«Ефективність планування педагогами діяльності та якість організації освітнього процесу»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742" y="2909731"/>
            <a:ext cx="8183880" cy="4187952"/>
          </a:xfrm>
        </p:spPr>
        <p:txBody>
          <a:bodyPr/>
          <a:lstStyle/>
          <a:p>
            <a:r>
              <a:rPr lang="uk-UA" sz="2000" dirty="0" smtClean="0"/>
              <a:t>Критерій 3.1.1. </a:t>
            </a:r>
            <a:r>
              <a:rPr lang="uk-UA" sz="2000" dirty="0"/>
              <a:t>П</a:t>
            </a:r>
            <a:r>
              <a:rPr lang="uk-UA" sz="2000" dirty="0" smtClean="0"/>
              <a:t>едагоги планують свою діяльність, аналізують її результативність.</a:t>
            </a:r>
          </a:p>
          <a:p>
            <a:r>
              <a:rPr lang="uk-UA" sz="2000" dirty="0" smtClean="0"/>
              <a:t>Критерій 3.1.2. Педагоги застосовують технології та методики спрямовані на оволодінні здобувачами освіти ключовими </a:t>
            </a:r>
            <a:r>
              <a:rPr lang="uk-UA" sz="2000" dirty="0" err="1" smtClean="0"/>
              <a:t>компетентностями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Критерій 3.1.3. Педагогічні працівники використовують і створюють освітні ресурси.</a:t>
            </a:r>
          </a:p>
          <a:p>
            <a:r>
              <a:rPr lang="uk-UA" sz="2000" dirty="0" smtClean="0"/>
              <a:t>Критерій 3.1.4. У закладі дошкільної освіти мовою освітнього процесу є державна мова.</a:t>
            </a:r>
          </a:p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pic>
        <p:nvPicPr>
          <p:cNvPr id="4" name="Picture 3" descr="C:\Users\metis\Downloads\Ekr_ZPRPP_kurs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332" y="500286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5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Важлива вимога – змістовний аспект плану: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6136" y="2656534"/>
            <a:ext cx="2029966" cy="2614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C:\Users\metis\Downloads\Ekr_ZPRPP_kursy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332" y="500286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5900" t="8001" r="3539" b="10101"/>
          <a:stretch/>
        </p:blipFill>
        <p:spPr>
          <a:xfrm>
            <a:off x="1115616" y="2708920"/>
            <a:ext cx="3850110" cy="26113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499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276872"/>
            <a:ext cx="818388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Інструктор з фізичного виховання </a:t>
            </a:r>
            <a:r>
              <a:rPr lang="uk-UA" dirty="0" err="1" smtClean="0"/>
              <a:t>методично</a:t>
            </a:r>
            <a:r>
              <a:rPr lang="uk-UA" dirty="0" smtClean="0"/>
              <a:t> правильно організовує і </a:t>
            </a:r>
            <a:r>
              <a:rPr lang="uk-UA" dirty="0" err="1" smtClean="0"/>
              <a:t>проводе</a:t>
            </a:r>
            <a:r>
              <a:rPr lang="uk-UA" dirty="0" smtClean="0"/>
              <a:t> різні форми методичного виховання: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3432" y="3455572"/>
            <a:ext cx="3076301" cy="2304256"/>
          </a:xfrm>
          <a:prstGeom prst="rect">
            <a:avLst/>
          </a:prstGeom>
        </p:spPr>
      </p:pic>
      <p:pic>
        <p:nvPicPr>
          <p:cNvPr id="4" name="Picture 3" descr="C:\Users\metis\Downloads\Ekr_ZPRPP_kursy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332" y="500286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3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492181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Планування та здійснення освітньої діяльності: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408"/>
          <a:stretch/>
        </p:blipFill>
        <p:spPr>
          <a:xfrm>
            <a:off x="4427984" y="3573016"/>
            <a:ext cx="3679373" cy="1973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C:\Users\metis\Downloads\Ekr_ZPRPP_kursy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332" y="500286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852936"/>
            <a:ext cx="3507854" cy="1825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59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83880" cy="10515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/>
              <a:t>Адаптивна </a:t>
            </a:r>
            <a:r>
              <a:rPr lang="ru-RU" dirty="0" err="1"/>
              <a:t>фізична</a:t>
            </a:r>
            <a:r>
              <a:rPr lang="ru-RU" dirty="0"/>
              <a:t> культура (АФК)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00808"/>
            <a:ext cx="8183880" cy="41879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етод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використовує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засоби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фізкультури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з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лікувально-профілактичною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метою для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швидшого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повноціннішого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відновлення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здоров'я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попередження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ускладнень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захворювання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. АФК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звичайно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використовується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поєднанні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з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іншими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терапевтичними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засобами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фоні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регламентованого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режиму і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відповідно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терапевтичних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задач.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97152"/>
            <a:ext cx="1913353" cy="14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968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581" y="96471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Основні нормативні документи: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2348880"/>
            <a:ext cx="8183880" cy="424847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b="1" u="sng" dirty="0" smtClean="0"/>
              <a:t>Закон України «Про освіту»;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u="sng" dirty="0" smtClean="0"/>
              <a:t>Закон України «Про дошкільну освіту»;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u="sng" dirty="0" smtClean="0"/>
              <a:t>Закон України «Про охорону дитинства»;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u="sng" dirty="0" smtClean="0"/>
              <a:t>Положення про ЗДО;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u="sng" dirty="0" smtClean="0"/>
              <a:t>Санітарний регламент в ДНЗ.</a:t>
            </a:r>
            <a:endParaRPr lang="ru-RU" b="1" u="sng" dirty="0"/>
          </a:p>
        </p:txBody>
      </p:sp>
      <p:pic>
        <p:nvPicPr>
          <p:cNvPr id="4" name="Picture 3" descr="C:\Users\metis\Downloads\Ekr_ZPRPP_kurs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" y="471704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9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78186"/>
            <a:ext cx="7848872" cy="1339592"/>
          </a:xfrm>
        </p:spPr>
        <p:txBody>
          <a:bodyPr/>
          <a:lstStyle/>
          <a:p>
            <a:pPr algn="ctr"/>
            <a:r>
              <a:rPr lang="uk-UA" dirty="0" smtClean="0"/>
              <a:t>Права та обов'язки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16832"/>
            <a:ext cx="8183880" cy="4941168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На академічну свободу;</a:t>
            </a:r>
          </a:p>
          <a:p>
            <a:r>
              <a:rPr lang="uk-UA" sz="2000" dirty="0" smtClean="0"/>
              <a:t>Педагогічну ініціативу;</a:t>
            </a:r>
          </a:p>
          <a:p>
            <a:r>
              <a:rPr lang="uk-UA" sz="2000" dirty="0" smtClean="0"/>
              <a:t>Розроблення та впровадження авторських навчальних програм, </a:t>
            </a:r>
            <a:r>
              <a:rPr lang="uk-UA" sz="2000" dirty="0" err="1" smtClean="0"/>
              <a:t>проєктів</a:t>
            </a:r>
            <a:r>
              <a:rPr lang="uk-UA" sz="2000" dirty="0" smtClean="0"/>
              <a:t>, освітніх </a:t>
            </a:r>
            <a:r>
              <a:rPr lang="uk-UA" sz="2000" dirty="0" err="1" smtClean="0"/>
              <a:t>методик</a:t>
            </a:r>
            <a:r>
              <a:rPr lang="uk-UA" sz="2000" dirty="0" smtClean="0"/>
              <a:t>;</a:t>
            </a:r>
          </a:p>
          <a:p>
            <a:r>
              <a:rPr lang="uk-UA" sz="2000" dirty="0" smtClean="0"/>
              <a:t>Підвищення кваліфікації, перепідготовку;</a:t>
            </a:r>
          </a:p>
          <a:p>
            <a:r>
              <a:rPr lang="uk-UA" sz="2000" dirty="0" smtClean="0"/>
              <a:t>Доступ до інформаційних </a:t>
            </a:r>
            <a:r>
              <a:rPr lang="uk-UA" sz="2000" dirty="0" err="1" smtClean="0"/>
              <a:t>ресурсівв</a:t>
            </a:r>
            <a:r>
              <a:rPr lang="uk-UA" sz="2000" dirty="0" smtClean="0"/>
              <a:t> і комунікацій що використовуються в освітньому процесі;</a:t>
            </a:r>
          </a:p>
          <a:p>
            <a:r>
              <a:rPr lang="uk-UA" sz="2000" dirty="0" smtClean="0"/>
              <a:t>Справедливе та </a:t>
            </a:r>
            <a:r>
              <a:rPr lang="uk-UA" sz="2000" dirty="0" err="1" smtClean="0"/>
              <a:t>обєктивне</a:t>
            </a:r>
            <a:r>
              <a:rPr lang="uk-UA" sz="2000" dirty="0" smtClean="0"/>
              <a:t> оцінювання своєї професійної </a:t>
            </a:r>
            <a:r>
              <a:rPr lang="uk-UA" sz="2000" dirty="0" err="1" smtClean="0"/>
              <a:t>діяльноті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Повний перелік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Стаття</a:t>
            </a:r>
            <a:r>
              <a:rPr lang="ru-RU" sz="2000" dirty="0" smtClean="0"/>
              <a:t> 54 Закону України «Про </a:t>
            </a:r>
            <a:r>
              <a:rPr lang="ru-RU" sz="2000" dirty="0" err="1" smtClean="0"/>
              <a:t>освіту</a:t>
            </a:r>
            <a:r>
              <a:rPr lang="ru-RU" sz="2000" dirty="0" smtClean="0"/>
              <a:t>» від 05.09.2017 № 2145 - </a:t>
            </a:r>
            <a:r>
              <a:rPr lang="en-US" sz="2000" dirty="0" smtClean="0"/>
              <a:t>VIII</a:t>
            </a:r>
            <a:endParaRPr lang="ru-RU" sz="2000" dirty="0" smtClean="0"/>
          </a:p>
          <a:p>
            <a:pPr marL="0" indent="0">
              <a:buNone/>
            </a:pPr>
            <a:endParaRPr lang="uk-UA" sz="2000" dirty="0" smtClean="0"/>
          </a:p>
        </p:txBody>
      </p:sp>
      <p:pic>
        <p:nvPicPr>
          <p:cNvPr id="4" name="Picture 3" descr="C:\Users\metis\Downloads\Ekr_ZPRPP_kurs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332" y="500286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65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40768"/>
            <a:ext cx="8759944" cy="1296144"/>
          </a:xfrm>
        </p:spPr>
        <p:txBody>
          <a:bodyPr>
            <a:normAutofit/>
          </a:bodyPr>
          <a:lstStyle/>
          <a:p>
            <a:r>
              <a:rPr lang="uk-UA" dirty="0"/>
              <a:t>Впроваджуються проекти: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332" y="2204864"/>
            <a:ext cx="8259132" cy="6492208"/>
          </a:xfrm>
        </p:spPr>
        <p:txBody>
          <a:bodyPr/>
          <a:lstStyle/>
          <a:p>
            <a:r>
              <a:rPr lang="uk-UA" dirty="0" smtClean="0"/>
              <a:t>Всеукраїнський проект «Єдина Україна»</a:t>
            </a:r>
          </a:p>
          <a:p>
            <a:pPr marL="0" indent="0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концепцією</a:t>
            </a:r>
            <a:r>
              <a:rPr lang="ru-RU" dirty="0" smtClean="0"/>
              <a:t> «Спорт </a:t>
            </a:r>
            <a:r>
              <a:rPr lang="ru-RU" dirty="0" err="1" smtClean="0"/>
              <a:t>заради</a:t>
            </a:r>
            <a:r>
              <a:rPr lang="ru-RU" dirty="0" smtClean="0"/>
              <a:t> розвитку»</a:t>
            </a:r>
          </a:p>
          <a:p>
            <a:pPr marL="0" indent="0" algn="ctr">
              <a:buNone/>
            </a:pPr>
            <a:r>
              <a:rPr lang="ru-RU" sz="2000" dirty="0"/>
              <a:t>Українська </a:t>
            </a:r>
            <a:r>
              <a:rPr lang="ru-RU" sz="2000" dirty="0" err="1"/>
              <a:t>федерація</a:t>
            </a:r>
            <a:r>
              <a:rPr lang="ru-RU" sz="2000" dirty="0"/>
              <a:t> «Спорт </a:t>
            </a:r>
            <a:r>
              <a:rPr lang="ru-RU" sz="2000" dirty="0" err="1"/>
              <a:t>заради</a:t>
            </a:r>
            <a:r>
              <a:rPr lang="ru-RU" sz="2000" dirty="0"/>
              <a:t> розвитку» </a:t>
            </a:r>
            <a:r>
              <a:rPr lang="ru-RU" sz="2000" dirty="0" err="1"/>
              <a:t>спільно</a:t>
            </a:r>
            <a:r>
              <a:rPr lang="ru-RU" sz="2000" dirty="0"/>
              <a:t> з </a:t>
            </a:r>
            <a:r>
              <a:rPr lang="ru-RU" sz="2000" dirty="0" err="1"/>
              <a:t>Представництвом</a:t>
            </a:r>
            <a:r>
              <a:rPr lang="ru-RU" sz="2000" dirty="0"/>
              <a:t> </a:t>
            </a:r>
            <a:r>
              <a:rPr lang="ru-RU" sz="2000" dirty="0" err="1"/>
              <a:t>Дитячого</a:t>
            </a:r>
            <a:r>
              <a:rPr lang="ru-RU" sz="2000" dirty="0"/>
              <a:t> фонду ООН (ЮНІСЕФ) в Україні, за </a:t>
            </a:r>
            <a:r>
              <a:rPr lang="ru-RU" sz="2000" dirty="0" err="1"/>
              <a:t>підтримки</a:t>
            </a:r>
            <a:r>
              <a:rPr lang="ru-RU" sz="2000" dirty="0"/>
              <a:t> Державної </a:t>
            </a:r>
            <a:r>
              <a:rPr lang="ru-RU" sz="2000" dirty="0" err="1"/>
              <a:t>наукової</a:t>
            </a:r>
            <a:r>
              <a:rPr lang="ru-RU" sz="2000" dirty="0"/>
              <a:t> установи «</a:t>
            </a:r>
            <a:r>
              <a:rPr lang="ru-RU" sz="2000" dirty="0" err="1"/>
              <a:t>Інститут</a:t>
            </a:r>
            <a:r>
              <a:rPr lang="ru-RU" sz="2000" dirty="0"/>
              <a:t> </a:t>
            </a:r>
            <a:r>
              <a:rPr lang="ru-RU" sz="2000" dirty="0" err="1"/>
              <a:t>модернізації</a:t>
            </a:r>
            <a:r>
              <a:rPr lang="ru-RU" sz="2000" dirty="0"/>
              <a:t> змісту освіти» відповідно до листа ІМЗО від 14.02.2023 №21/08-193 “Про </a:t>
            </a:r>
            <a:r>
              <a:rPr lang="ru-RU" sz="2000" dirty="0" err="1"/>
              <a:t>реалізацію</a:t>
            </a:r>
            <a:r>
              <a:rPr lang="ru-RU" sz="2000" dirty="0"/>
              <a:t> </a:t>
            </a:r>
            <a:r>
              <a:rPr lang="ru-RU" sz="2000" dirty="0" err="1"/>
              <a:t>Всеукраїнського</a:t>
            </a:r>
            <a:r>
              <a:rPr lang="ru-RU" sz="2000" dirty="0"/>
              <a:t> </a:t>
            </a:r>
            <a:r>
              <a:rPr lang="ru-RU" sz="2000" dirty="0" err="1"/>
              <a:t>проєкту</a:t>
            </a:r>
            <a:r>
              <a:rPr lang="ru-RU" sz="2000" dirty="0"/>
              <a:t> «</a:t>
            </a:r>
            <a:r>
              <a:rPr lang="ru-RU" sz="2000" dirty="0" err="1"/>
              <a:t>Єдина</a:t>
            </a:r>
            <a:r>
              <a:rPr lang="ru-RU" sz="2000" dirty="0"/>
              <a:t> Україна» за </a:t>
            </a:r>
            <a:r>
              <a:rPr lang="ru-RU" sz="2000" dirty="0" err="1"/>
              <a:t>концепцією</a:t>
            </a:r>
            <a:r>
              <a:rPr lang="ru-RU" sz="2000" dirty="0"/>
              <a:t> «Спорт </a:t>
            </a:r>
            <a:r>
              <a:rPr lang="ru-RU" sz="2000" dirty="0" err="1"/>
              <a:t>заради</a:t>
            </a:r>
            <a:r>
              <a:rPr lang="ru-RU" sz="2000" dirty="0"/>
              <a:t> розвитку» </a:t>
            </a:r>
            <a:r>
              <a:rPr lang="ru-RU" sz="2000" dirty="0" err="1"/>
              <a:t>розпочали</a:t>
            </a:r>
            <a:r>
              <a:rPr lang="ru-RU" sz="2000" dirty="0"/>
              <a:t> </a:t>
            </a:r>
            <a:r>
              <a:rPr lang="ru-RU" sz="2000" dirty="0" err="1"/>
              <a:t>реалізацію</a:t>
            </a:r>
            <a:r>
              <a:rPr lang="ru-RU" sz="2000" dirty="0"/>
              <a:t> </a:t>
            </a:r>
            <a:r>
              <a:rPr lang="ru-RU" sz="2000" dirty="0" err="1"/>
              <a:t>Всеукраїнського</a:t>
            </a:r>
            <a:r>
              <a:rPr lang="ru-RU" sz="2000" dirty="0"/>
              <a:t> проекту «</a:t>
            </a:r>
            <a:r>
              <a:rPr lang="ru-RU" sz="2000" dirty="0" err="1"/>
              <a:t>Єдина</a:t>
            </a:r>
            <a:r>
              <a:rPr lang="ru-RU" sz="2000" dirty="0"/>
              <a:t> Україна».</a:t>
            </a:r>
          </a:p>
          <a:p>
            <a:pPr marL="0" indent="0">
              <a:buNone/>
            </a:pPr>
            <a:endParaRPr lang="uk-UA" dirty="0" smtClean="0"/>
          </a:p>
        </p:txBody>
      </p:sp>
      <p:pic>
        <p:nvPicPr>
          <p:cNvPr id="4" name="Picture 3" descr="C:\Users\metis\Downloads\Ekr_ZPRPP_kurs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332" y="500286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6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12768" cy="1800200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Мета проекту:</a:t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2420888"/>
            <a:ext cx="8183880" cy="30963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Д</a:t>
            </a:r>
            <a:r>
              <a:rPr lang="ru-RU" dirty="0" smtClean="0"/>
              <a:t>опомога </a:t>
            </a:r>
            <a:r>
              <a:rPr lang="ru-RU" dirty="0"/>
              <a:t>в інтеграції та </a:t>
            </a:r>
            <a:r>
              <a:rPr lang="ru-RU" dirty="0" err="1"/>
              <a:t>адаптації</a:t>
            </a:r>
            <a:r>
              <a:rPr lang="ru-RU" dirty="0"/>
              <a:t> дітей та батьків/</a:t>
            </a:r>
            <a:r>
              <a:rPr lang="ru-RU" dirty="0" err="1"/>
              <a:t>опікунів</a:t>
            </a:r>
            <a:r>
              <a:rPr lang="ru-RU" dirty="0"/>
              <a:t> із числа </a:t>
            </a:r>
            <a:r>
              <a:rPr lang="ru-RU" dirty="0" err="1"/>
              <a:t>внутрішньо</a:t>
            </a:r>
            <a:r>
              <a:rPr lang="ru-RU" dirty="0"/>
              <a:t> </a:t>
            </a:r>
            <a:r>
              <a:rPr lang="ru-RU" dirty="0" err="1"/>
              <a:t>переміщених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(ВПО) та дітей з </a:t>
            </a:r>
            <a:r>
              <a:rPr lang="ru-RU" dirty="0" err="1"/>
              <a:t>особливими</a:t>
            </a:r>
            <a:r>
              <a:rPr lang="ru-RU" dirty="0"/>
              <a:t> </a:t>
            </a:r>
            <a:r>
              <a:rPr lang="ru-RU" dirty="0" err="1"/>
              <a:t>освітніми</a:t>
            </a:r>
            <a:r>
              <a:rPr lang="ru-RU" dirty="0"/>
              <a:t> потребами в </a:t>
            </a:r>
            <a:r>
              <a:rPr lang="ru-RU" dirty="0" err="1"/>
              <a:t>місцеві</a:t>
            </a:r>
            <a:r>
              <a:rPr lang="ru-RU" dirty="0"/>
              <a:t> громади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 виховання та спорту з </a:t>
            </a:r>
            <a:r>
              <a:rPr lang="ru-RU" dirty="0" err="1"/>
              <a:t>використанням</a:t>
            </a:r>
            <a:r>
              <a:rPr lang="ru-RU" dirty="0"/>
              <a:t> концепції «Спорт </a:t>
            </a:r>
            <a:r>
              <a:rPr lang="ru-RU" dirty="0" err="1"/>
              <a:t>заради</a:t>
            </a:r>
            <a:r>
              <a:rPr lang="ru-RU" dirty="0"/>
              <a:t> розвитку».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02" y="504605"/>
            <a:ext cx="4645555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1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776864" cy="4896544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dirty="0" smtClean="0"/>
              <a:t>Створення освітніх ресурсів: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2200" dirty="0" smtClean="0">
                <a:solidFill>
                  <a:schemeClr val="tx1"/>
                </a:solidFill>
                <a:effectLst/>
                <a:latin typeface="+mn-lt"/>
              </a:rPr>
              <a:t>методичні </a:t>
            </a:r>
            <a:r>
              <a:rPr lang="uk-UA" sz="2200" dirty="0">
                <a:solidFill>
                  <a:schemeClr val="tx1"/>
                </a:solidFill>
                <a:effectLst/>
                <a:latin typeface="+mn-lt"/>
              </a:rPr>
              <a:t>розробки;</a:t>
            </a:r>
            <a:r>
              <a:rPr lang="ru-RU" sz="2200" dirty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20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uk-UA" sz="2200" dirty="0">
                <a:solidFill>
                  <a:schemeClr val="tx1"/>
                </a:solidFill>
                <a:effectLst/>
                <a:latin typeface="+mn-lt"/>
              </a:rPr>
              <a:t>презентації;</a:t>
            </a:r>
            <a:r>
              <a:rPr lang="ru-RU" sz="2200" dirty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20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uk-UA" sz="2200" dirty="0">
                <a:solidFill>
                  <a:schemeClr val="tx1"/>
                </a:solidFill>
                <a:effectLst/>
                <a:latin typeface="+mn-lt"/>
              </a:rPr>
              <a:t>блоги, сайти;</a:t>
            </a:r>
            <a:r>
              <a:rPr lang="ru-RU" sz="2200" dirty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20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uk-UA" sz="2200" dirty="0">
                <a:solidFill>
                  <a:schemeClr val="tx1"/>
                </a:solidFill>
                <a:effectLst/>
                <a:latin typeface="+mn-lt"/>
              </a:rPr>
              <a:t>власні розроблення, плани-конспекти, сценарії занять;</a:t>
            </a:r>
            <a:r>
              <a:rPr lang="ru-RU" sz="2200" dirty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20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uk-UA" sz="2200" dirty="0">
                <a:solidFill>
                  <a:schemeClr val="tx1"/>
                </a:solidFill>
                <a:effectLst/>
                <a:latin typeface="+mn-lt"/>
              </a:rPr>
              <a:t>електронні освітні ресурси.                         </a:t>
            </a:r>
            <a:r>
              <a:rPr lang="ru-RU" sz="2200" dirty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20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uk-UA" sz="2200" dirty="0">
                <a:solidFill>
                  <a:schemeClr val="tx1"/>
                </a:solidFill>
                <a:effectLst/>
                <a:latin typeface="+mn-lt"/>
              </a:rPr>
              <a:t> Педагогічні працівники, розробляючи та використовуючи освітні ресурси, можуть поступово формувати власне  освітнє портфоліо.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Picture 3" descr="C:\Users\metis\Downloads\Ekr_ZPRPP_kursy (1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" y="532151"/>
            <a:ext cx="4648849" cy="95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5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4217"/>
            <a:ext cx="8183880" cy="1512168"/>
          </a:xfrm>
        </p:spPr>
        <p:txBody>
          <a:bodyPr/>
          <a:lstStyle/>
          <a:p>
            <a:r>
              <a:rPr lang="uk-UA" dirty="0" smtClean="0"/>
              <a:t>Використані джерела: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622" y="1501313"/>
            <a:ext cx="8512846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200" dirty="0"/>
          </a:p>
          <a:p>
            <a:pPr lvl="0"/>
            <a:r>
              <a:rPr lang="uk-UA" sz="2000" u="sng" dirty="0">
                <a:hlinkClick r:id="rId2"/>
              </a:rPr>
              <a:t>Методичні рекомендації</a:t>
            </a:r>
            <a:r>
              <a:rPr lang="uk-UA" sz="2000" b="1" u="sng" dirty="0">
                <a:hlinkClick r:id="rId2"/>
              </a:rPr>
              <a:t> </a:t>
            </a:r>
            <a:r>
              <a:rPr lang="uk-UA" sz="2000" u="sng" dirty="0">
                <a:hlinkClick r:id="rId2"/>
              </a:rPr>
              <a:t>щодо організації освітнього процесу у 2023/2024 н. р. у закладах дошкільної </a:t>
            </a:r>
            <a:r>
              <a:rPr lang="uk-UA" sz="2000" u="sng" dirty="0" smtClean="0">
                <a:hlinkClick r:id="rId2"/>
              </a:rPr>
              <a:t>освіти</a:t>
            </a:r>
            <a:r>
              <a:rPr lang="uk-UA" sz="2000" b="1" u="sng" dirty="0" smtClean="0">
                <a:hlinkClick r:id="rId2"/>
              </a:rPr>
              <a:t>                                              </a:t>
            </a:r>
            <a:endParaRPr lang="ru-RU" sz="2000" dirty="0"/>
          </a:p>
          <a:p>
            <a:pPr lvl="0"/>
            <a:r>
              <a:rPr lang="ru-RU" sz="2000" u="sng" dirty="0" err="1">
                <a:hlinkClick r:id="rId2"/>
              </a:rPr>
              <a:t>Професійний</a:t>
            </a:r>
            <a:r>
              <a:rPr lang="ru-RU" sz="2000" u="sng" dirty="0">
                <a:hlinkClick r:id="rId2"/>
              </a:rPr>
              <a:t> портрет </a:t>
            </a:r>
            <a:r>
              <a:rPr lang="ru-RU" sz="2000" u="sng" dirty="0" err="1">
                <a:hlinkClick r:id="rId2"/>
              </a:rPr>
              <a:t>інструктора</a:t>
            </a:r>
            <a:r>
              <a:rPr lang="ru-RU" sz="2000" u="sng" dirty="0">
                <a:hlinkClick r:id="rId2"/>
              </a:rPr>
              <a:t> з </a:t>
            </a:r>
            <a:r>
              <a:rPr lang="ru-RU" sz="2000" u="sng" dirty="0" err="1">
                <a:hlinkClick r:id="rId2"/>
              </a:rPr>
              <a:t>фізкультури</a:t>
            </a:r>
            <a:endParaRPr lang="ru-RU" sz="2000" dirty="0"/>
          </a:p>
          <a:p>
            <a:pPr marL="0" indent="0">
              <a:buNone/>
            </a:pPr>
            <a:r>
              <a:rPr lang="ru-RU" sz="2000" u="sng" dirty="0" smtClean="0">
                <a:hlinkClick r:id="rId2"/>
              </a:rPr>
              <a:t>    MCFR</a:t>
            </a:r>
            <a:endParaRPr lang="ru-RU" sz="2000" dirty="0"/>
          </a:p>
          <a:p>
            <a:pPr marL="0" indent="0">
              <a:buNone/>
            </a:pPr>
            <a:r>
              <a:rPr lang="ru-RU" sz="2000" u="sng" dirty="0">
                <a:hlinkClick r:id="rId3"/>
              </a:rPr>
              <a:t>https://emetodyst.mcfr.ua </a:t>
            </a:r>
            <a:r>
              <a:rPr lang="ru-RU" sz="2000" u="sng" dirty="0" smtClean="0">
                <a:hlinkClick r:id="rId3"/>
              </a:rPr>
              <a:t>›</a:t>
            </a:r>
            <a:endParaRPr lang="ru-RU" sz="2000" dirty="0"/>
          </a:p>
          <a:p>
            <a:pPr lvl="0"/>
            <a:r>
              <a:rPr lang="ru-RU" sz="2000" u="sng" dirty="0">
                <a:hlinkClick r:id="rId4"/>
              </a:rPr>
              <a:t>Навчання в </a:t>
            </a:r>
            <a:r>
              <a:rPr lang="ru-RU" sz="2000" u="sng" dirty="0" err="1">
                <a:hlinkClick r:id="rId4"/>
              </a:rPr>
              <a:t>русі</a:t>
            </a:r>
            <a:r>
              <a:rPr lang="ru-RU" sz="2000" u="sng" dirty="0">
                <a:hlinkClick r:id="rId4"/>
              </a:rPr>
              <a:t>» (за </a:t>
            </a:r>
            <a:r>
              <a:rPr lang="ru-RU" sz="2000" u="sng" dirty="0" err="1">
                <a:hlinkClick r:id="rId4"/>
              </a:rPr>
              <a:t>технологією</a:t>
            </a:r>
            <a:r>
              <a:rPr lang="ru-RU" sz="2000" u="sng" dirty="0">
                <a:hlinkClick r:id="rId4"/>
              </a:rPr>
              <a:t> </a:t>
            </a:r>
            <a:r>
              <a:rPr lang="ru-RU" sz="2000" u="sng" dirty="0" err="1">
                <a:hlinkClick r:id="rId4"/>
              </a:rPr>
              <a:t>О.Д.Дубогай</a:t>
            </a:r>
            <a:r>
              <a:rPr lang="ru-RU" sz="2000" u="sng" dirty="0">
                <a:hlinkClick r:id="rId4"/>
              </a:rPr>
              <a:t>)</a:t>
            </a:r>
            <a:endParaRPr lang="ru-RU" sz="2000" dirty="0"/>
          </a:p>
          <a:p>
            <a:r>
              <a:rPr lang="ru-RU" sz="2000" u="sng" dirty="0" err="1" smtClean="0">
                <a:hlinkClick r:id="rId4"/>
              </a:rPr>
              <a:t>Всеосвіта</a:t>
            </a:r>
            <a:r>
              <a:rPr lang="ru-RU" sz="2000" dirty="0" smtClean="0">
                <a:hlinkClick r:id="rId4"/>
              </a:rPr>
              <a:t>  </a:t>
            </a:r>
            <a:r>
              <a:rPr lang="ru-RU" sz="2000" u="sng" dirty="0" smtClean="0">
                <a:hlinkClick r:id="rId4"/>
              </a:rPr>
              <a:t>https://vseosvita.ua › </a:t>
            </a:r>
            <a:r>
              <a:rPr lang="ru-RU" sz="2000" u="sng" dirty="0" err="1" smtClean="0">
                <a:hlinkClick r:id="rId4"/>
              </a:rPr>
              <a:t>library</a:t>
            </a:r>
            <a:endParaRPr lang="ru-RU" sz="2000" u="sng" dirty="0" smtClean="0"/>
          </a:p>
          <a:p>
            <a:pPr lvl="0"/>
            <a:r>
              <a:rPr lang="uk-UA" sz="2000" b="1" dirty="0"/>
              <a:t> </a:t>
            </a:r>
            <a:r>
              <a:rPr lang="uk-UA" sz="2000" u="sng" dirty="0" smtClean="0">
                <a:hlinkClick r:id="rId5"/>
              </a:rPr>
              <a:t>https</a:t>
            </a:r>
            <a:r>
              <a:rPr lang="uk-UA" sz="2000" u="sng">
                <a:hlinkClick r:id="rId5"/>
              </a:rPr>
              <a:t>://</a:t>
            </a:r>
            <a:r>
              <a:rPr lang="uk-UA" sz="2000" u="sng" smtClean="0">
                <a:hlinkClick r:id="rId5"/>
              </a:rPr>
              <a:t>sqe.gov.ua/poradnik-dlya-direktora-zakladu-doshki/</a:t>
            </a:r>
            <a:endParaRPr lang="uk-UA" sz="2000"/>
          </a:p>
          <a:p>
            <a:pPr lvl="0"/>
            <a:r>
              <a:rPr lang="uk-UA" sz="2000" smtClean="0">
                <a:hlinkClick r:id="rId6"/>
              </a:rPr>
              <a:t>Програма </a:t>
            </a:r>
            <a:r>
              <a:rPr lang="uk-UA" sz="2000" dirty="0">
                <a:hlinkClick r:id="rId6"/>
              </a:rPr>
              <a:t>"адаптивна фізична культура"   Всеосвіта  </a:t>
            </a:r>
            <a:r>
              <a:rPr lang="uk-UA" sz="2000" b="1" dirty="0">
                <a:hlinkClick r:id="rId6"/>
              </a:rPr>
              <a:t>https://vseosvita.ua › library</a:t>
            </a:r>
            <a:endParaRPr lang="ru-RU" sz="2000" dirty="0"/>
          </a:p>
          <a:p>
            <a:endParaRPr lang="ru-RU" sz="2400" dirty="0"/>
          </a:p>
          <a:p>
            <a:endParaRPr lang="ru-RU" sz="22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 descr="C:\Users\metis\Downloads\Ekr_ZPRPP_kursy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648849" cy="95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2204864"/>
            <a:ext cx="6924248" cy="1656184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Дякую за увагу!</a:t>
            </a:r>
            <a:endParaRPr lang="ru-RU" sz="4800" dirty="0"/>
          </a:p>
        </p:txBody>
      </p:sp>
      <p:pic>
        <p:nvPicPr>
          <p:cNvPr id="4" name="Picture 3" descr="C:\Users\metis\Downloads\Ekr_ZPRPP_kurs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648849" cy="95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94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99789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/>
              <a:t>Приорітетні</a:t>
            </a:r>
            <a:r>
              <a:rPr lang="uk-UA" dirty="0" smtClean="0"/>
              <a:t> напрямки діяльності ЗДО  в 2023/2024 н.р.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52289"/>
            <a:ext cx="8399904" cy="46057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/>
              <a:t>Організація та підтримка безпечного освітнього простору.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/>
              <a:t>Організація освітнього процесу у різних форматах і подолання освітніх втрат.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/>
              <a:t>Педагогічна взаємодія з дітьми зокрема з дітьми з ООП.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/>
              <a:t>Партнерство у співпраці з батьками або законними представниками дітей.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/>
              <a:t>Організаційно-методична підтримка керівників і педагогів ЗДО.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/>
              <a:t>Організація в нових умовах атестації педагогічних працівників.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/>
              <a:t>Організація харчування в ЗДО.</a:t>
            </a:r>
            <a:endParaRPr lang="ru-RU" sz="2000" dirty="0"/>
          </a:p>
        </p:txBody>
      </p:sp>
      <p:pic>
        <p:nvPicPr>
          <p:cNvPr id="4" name="Picture 3" descr="C:\Users\metis\Downloads\Ekr_ZPRPP_kurs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" y="471704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66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700808"/>
            <a:ext cx="818388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Нормативна основа організації освітнього процесу в ЗДО у 2023/2024н.р.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3315470"/>
            <a:ext cx="2389252" cy="2357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9123" t="5707" r="6161" b="4998"/>
          <a:stretch/>
        </p:blipFill>
        <p:spPr>
          <a:xfrm>
            <a:off x="5248604" y="3385493"/>
            <a:ext cx="2232248" cy="2287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3" descr="C:\Users\metis\Downloads\Ekr_ZPRPP_kursy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04292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etis\Downloads\Ekr_ZPRPP_kursy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026" y="620688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2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698426"/>
            <a:ext cx="8029520" cy="329276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Планування освітньої діяльності: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594334"/>
            <a:ext cx="8208912" cy="2922898"/>
          </a:xfrm>
        </p:spPr>
        <p:txBody>
          <a:bodyPr>
            <a:normAutofit fontScale="47500" lnSpcReduction="20000"/>
          </a:bodyPr>
          <a:lstStyle/>
          <a:p>
            <a:r>
              <a:rPr lang="uk-UA" sz="5000" b="1" dirty="0" smtClean="0"/>
              <a:t>Наказ МОН «Про затвердження гранично допустимого навчального навантаження на дитину у дошкільних навчальних закладах різних типів та форм власності»</a:t>
            </a:r>
          </a:p>
          <a:p>
            <a:r>
              <a:rPr lang="uk-UA" sz="5000" b="1" dirty="0" smtClean="0"/>
              <a:t>Програми рекомендовані МОН України</a:t>
            </a:r>
          </a:p>
          <a:p>
            <a:r>
              <a:rPr lang="uk-UA" sz="5000" b="1" dirty="0" smtClean="0"/>
              <a:t>(Лист МОН від 18.08.2023 № 1/120038-23)</a:t>
            </a:r>
          </a:p>
          <a:p>
            <a:pPr marL="0" indent="0">
              <a:buNone/>
            </a:pPr>
            <a:r>
              <a:rPr lang="uk-UA" sz="5000" b="1" dirty="0"/>
              <a:t>з</a:t>
            </a:r>
            <a:r>
              <a:rPr lang="uk-UA" sz="5000" b="1" dirty="0" smtClean="0"/>
              <a:t>гідно з «Переліком навчальної літератури та навчальних програм рекомендованих МОН України»</a:t>
            </a:r>
          </a:p>
          <a:p>
            <a:pPr algn="ctr"/>
            <a:endParaRPr lang="ru-RU" b="1" dirty="0"/>
          </a:p>
        </p:txBody>
      </p:sp>
      <p:pic>
        <p:nvPicPr>
          <p:cNvPr id="6" name="Picture 3" descr="C:\Users\metis\Downloads\Ekr_ZPRPP_kurs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" y="471704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3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183880" cy="109714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Вибір програм </a:t>
            </a:r>
            <a:br>
              <a:rPr lang="uk-UA" dirty="0" smtClean="0"/>
            </a:br>
            <a:r>
              <a:rPr lang="uk-UA" dirty="0" smtClean="0"/>
              <a:t>комплексних і парціальних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07" r="7248"/>
          <a:stretch/>
        </p:blipFill>
        <p:spPr>
          <a:xfrm>
            <a:off x="4748655" y="2357188"/>
            <a:ext cx="1131157" cy="1707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826" y="2369967"/>
            <a:ext cx="1190401" cy="1696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618" y="2270094"/>
            <a:ext cx="1219355" cy="1707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2348880"/>
            <a:ext cx="1241838" cy="1732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3378" y="4015514"/>
            <a:ext cx="1280511" cy="1808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20654" t="12547" r="21193" b="14198"/>
          <a:stretch/>
        </p:blipFill>
        <p:spPr>
          <a:xfrm>
            <a:off x="5532670" y="4080917"/>
            <a:ext cx="1080120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8254" y="4064284"/>
            <a:ext cx="1193567" cy="1686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/>
          <a:srcRect l="18900" t="12000" r="24400" b="12999"/>
          <a:stretch/>
        </p:blipFill>
        <p:spPr>
          <a:xfrm>
            <a:off x="1697714" y="4013955"/>
            <a:ext cx="1080120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3" descr="C:\Users\metis\Downloads\Ekr_ZPRPP_kursy (1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456" y="475918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7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459" y="1428418"/>
            <a:ext cx="8183880" cy="107838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Презентації освітніх програм розвитку МОН: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4071705"/>
            <a:ext cx="2828925" cy="1619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43" y="2508830"/>
            <a:ext cx="3355025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2506802"/>
            <a:ext cx="2309945" cy="3263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C:\Users\metis\Downloads\Ekr_ZPRPP_kursy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456" y="475918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77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092" y="938230"/>
            <a:ext cx="8183880" cy="1041365"/>
          </a:xfrm>
        </p:spPr>
        <p:txBody>
          <a:bodyPr/>
          <a:lstStyle/>
          <a:p>
            <a:pPr algn="ctr"/>
            <a:r>
              <a:rPr lang="uk-UA" dirty="0" smtClean="0"/>
              <a:t>Види діяльності в укритті: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3417" y="2142513"/>
            <a:ext cx="2211090" cy="14395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423" y="2127530"/>
            <a:ext cx="1749218" cy="17492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868" y="4077072"/>
            <a:ext cx="2619375" cy="17430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4078620"/>
            <a:ext cx="2610991" cy="17939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2180433"/>
            <a:ext cx="2317055" cy="15418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3" descr="C:\Users\metis\Downloads\Ekr_ZPRPP_kursy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456" y="475918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23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035" y="1052736"/>
            <a:ext cx="8183880" cy="1051560"/>
          </a:xfrm>
        </p:spPr>
        <p:txBody>
          <a:bodyPr/>
          <a:lstStyle/>
          <a:p>
            <a:pPr algn="ctr"/>
            <a:r>
              <a:rPr lang="uk-UA" dirty="0" smtClean="0"/>
              <a:t>Обладнання в укритті: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7403" y="4129666"/>
            <a:ext cx="2571750" cy="1771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352800"/>
            <a:ext cx="152400" cy="152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505200"/>
            <a:ext cx="152400" cy="152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068" y="2141816"/>
            <a:ext cx="2466975" cy="1847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2104296"/>
            <a:ext cx="2808311" cy="18819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5216" y="3140968"/>
            <a:ext cx="1857375" cy="2466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204" y="4138611"/>
            <a:ext cx="2353628" cy="17332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3" descr="C:\Users\metis\Downloads\Ekr_ZPRPP_kursy (1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332" y="500286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81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784</TotalTime>
  <Words>627</Words>
  <Application>Microsoft Office PowerPoint</Application>
  <PresentationFormat>Экран (4:3)</PresentationFormat>
  <Paragraphs>80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Презентация PowerPoint</vt:lpstr>
      <vt:lpstr>Основні нормативні документи:</vt:lpstr>
      <vt:lpstr>Приорітетні напрямки діяльності ЗДО  в 2023/2024 н.р.</vt:lpstr>
      <vt:lpstr>   Нормативна основа організації освітнього процесу в ЗДО у 2023/2024н.р.</vt:lpstr>
      <vt:lpstr>Планування освітньої діяльності:</vt:lpstr>
      <vt:lpstr>Вибір програм  комплексних і парціальних </vt:lpstr>
      <vt:lpstr>Презентації освітніх програм розвитку МОН:</vt:lpstr>
      <vt:lpstr>Види діяльності в укритті:</vt:lpstr>
      <vt:lpstr>Обладнання в укритті:</vt:lpstr>
      <vt:lpstr>Методика «Навчання в русі»</vt:lpstr>
      <vt:lpstr>ОФОРМЛЕННЯ ПОРТФОЛІО : Введення:</vt:lpstr>
      <vt:lpstr>Папка досягнень:</vt:lpstr>
      <vt:lpstr>Обов'язкова документація:</vt:lpstr>
      <vt:lpstr>Вимоги до самооцінювання освітньої діяльності та управлінських процесів</vt:lpstr>
      <vt:lpstr>«Ефективність планування педагогами діяльності та якість організації освітнього процесу»</vt:lpstr>
      <vt:lpstr>Важлива вимога – змістовний аспект плану:</vt:lpstr>
      <vt:lpstr>Інструктор з фізичного виховання методично правильно організовує і проводе різні форми методичного виховання:</vt:lpstr>
      <vt:lpstr>Планування та здійснення освітньої діяльності:</vt:lpstr>
      <vt:lpstr>Адаптивна фізична культура (АФК) </vt:lpstr>
      <vt:lpstr>Права та обов'язки </vt:lpstr>
      <vt:lpstr>Впроваджуються проекти: </vt:lpstr>
      <vt:lpstr>Мета проекту: </vt:lpstr>
      <vt:lpstr>Створення освітніх ресурсів:  методичні розробки; презентації; блоги, сайти; власні розроблення, плани-конспекти, сценарії занять; електронні освітні ресурси.                           Педагогічні працівники, розробляючи та використовуючи освітні ресурси, можуть поступово формувати власне  освітнє портфоліо.  </vt:lpstr>
      <vt:lpstr>Використані джерела: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Тарас Мельник</dc:creator>
  <cp:lastModifiedBy>Пользователь</cp:lastModifiedBy>
  <cp:revision>69</cp:revision>
  <dcterms:created xsi:type="dcterms:W3CDTF">2023-08-16T06:58:03Z</dcterms:created>
  <dcterms:modified xsi:type="dcterms:W3CDTF">2023-09-03T13:31:20Z</dcterms:modified>
</cp:coreProperties>
</file>